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EA25-E1CE-45E2-A9DF-0A7869351FBE}" type="datetimeFigureOut">
              <a:rPr lang="et-EE" smtClean="0"/>
              <a:t>30.08.2020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47CDD01-2262-4E1A-BC8F-4D3F2AF995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263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EA25-E1CE-45E2-A9DF-0A7869351FBE}" type="datetimeFigureOut">
              <a:rPr lang="et-EE" smtClean="0"/>
              <a:t>30.08.2020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7CDD01-2262-4E1A-BC8F-4D3F2AF995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12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EA25-E1CE-45E2-A9DF-0A7869351FBE}" type="datetimeFigureOut">
              <a:rPr lang="et-EE" smtClean="0"/>
              <a:t>30.08.2020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7CDD01-2262-4E1A-BC8F-4D3F2AF995DE}" type="slidenum">
              <a:rPr lang="et-EE" smtClean="0"/>
              <a:t>‹#›</a:t>
            </a:fld>
            <a:endParaRPr lang="et-E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93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EA25-E1CE-45E2-A9DF-0A7869351FBE}" type="datetimeFigureOut">
              <a:rPr lang="et-EE" smtClean="0"/>
              <a:t>30.08.2020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7CDD01-2262-4E1A-BC8F-4D3F2AF995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6838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EA25-E1CE-45E2-A9DF-0A7869351FBE}" type="datetimeFigureOut">
              <a:rPr lang="et-EE" smtClean="0"/>
              <a:t>30.08.2020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7CDD01-2262-4E1A-BC8F-4D3F2AF995DE}" type="slidenum">
              <a:rPr lang="et-EE" smtClean="0"/>
              <a:t>‹#›</a:t>
            </a:fld>
            <a:endParaRPr lang="et-E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478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EA25-E1CE-45E2-A9DF-0A7869351FBE}" type="datetimeFigureOut">
              <a:rPr lang="et-EE" smtClean="0"/>
              <a:t>30.08.2020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7CDD01-2262-4E1A-BC8F-4D3F2AF995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493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EA25-E1CE-45E2-A9DF-0A7869351FBE}" type="datetimeFigureOut">
              <a:rPr lang="et-EE" smtClean="0"/>
              <a:t>30.08.2020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DD01-2262-4E1A-BC8F-4D3F2AF995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5856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EA25-E1CE-45E2-A9DF-0A7869351FBE}" type="datetimeFigureOut">
              <a:rPr lang="et-EE" smtClean="0"/>
              <a:t>30.08.2020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DD01-2262-4E1A-BC8F-4D3F2AF995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406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EA25-E1CE-45E2-A9DF-0A7869351FBE}" type="datetimeFigureOut">
              <a:rPr lang="et-EE" smtClean="0"/>
              <a:t>30.08.2020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DD01-2262-4E1A-BC8F-4D3F2AF995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382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EA25-E1CE-45E2-A9DF-0A7869351FBE}" type="datetimeFigureOut">
              <a:rPr lang="et-EE" smtClean="0"/>
              <a:t>30.08.2020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7CDD01-2262-4E1A-BC8F-4D3F2AF995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585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EA25-E1CE-45E2-A9DF-0A7869351FBE}" type="datetimeFigureOut">
              <a:rPr lang="et-EE" smtClean="0"/>
              <a:t>30.08.2020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7CDD01-2262-4E1A-BC8F-4D3F2AF995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5459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EA25-E1CE-45E2-A9DF-0A7869351FBE}" type="datetimeFigureOut">
              <a:rPr lang="et-EE" smtClean="0"/>
              <a:t>30.08.2020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7CDD01-2262-4E1A-BC8F-4D3F2AF995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5558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EA25-E1CE-45E2-A9DF-0A7869351FBE}" type="datetimeFigureOut">
              <a:rPr lang="et-EE" smtClean="0"/>
              <a:t>30.08.2020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DD01-2262-4E1A-BC8F-4D3F2AF995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514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EA25-E1CE-45E2-A9DF-0A7869351FBE}" type="datetimeFigureOut">
              <a:rPr lang="et-EE" smtClean="0"/>
              <a:t>30.08.2020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DD01-2262-4E1A-BC8F-4D3F2AF995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04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EA25-E1CE-45E2-A9DF-0A7869351FBE}" type="datetimeFigureOut">
              <a:rPr lang="et-EE" smtClean="0"/>
              <a:t>30.08.2020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DD01-2262-4E1A-BC8F-4D3F2AF995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7129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EA25-E1CE-45E2-A9DF-0A7869351FBE}" type="datetimeFigureOut">
              <a:rPr lang="et-EE" smtClean="0"/>
              <a:t>30.08.2020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7CDD01-2262-4E1A-BC8F-4D3F2AF995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60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3EA25-E1CE-45E2-A9DF-0A7869351FBE}" type="datetimeFigureOut">
              <a:rPr lang="et-EE" smtClean="0"/>
              <a:t>30.08.2020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47CDD01-2262-4E1A-BC8F-4D3F2AF995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7688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dcomputers.net/pics/osborne1.jpg" TargetMode="External"/><Relationship Id="rId2" Type="http://schemas.openxmlformats.org/officeDocument/2006/relationships/hyperlink" Target="https://upload.wikimedia.org/wikipedia/en/thumb/b/b6/Osborneportrait.gif/150px-Osborneportrait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milos.ee/eestlaste-internetikasutus-aastal-2019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milos.ee/eestlaste-internetikasutus-aastal-2019/" TargetMode="External"/><Relationship Id="rId3" Type="http://schemas.openxmlformats.org/officeDocument/2006/relationships/hyperlink" Target="http://www.zone.ee/pelgukool/ajalugu/ajalugu.htm" TargetMode="External"/><Relationship Id="rId7" Type="http://schemas.openxmlformats.org/officeDocument/2006/relationships/hyperlink" Target="http://ajaleht.epl.ee/arileht/88-protsenti-eesti-kodudest-on-internetiga-uhendatud-e-kaubandus-muutub-uha-populaarsemaks?id=72484125" TargetMode="External"/><Relationship Id="rId2" Type="http://schemas.openxmlformats.org/officeDocument/2006/relationships/hyperlink" Target="http://toksa.kasulikku.net/arvutiabi/arvuti%20ajalugu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.zone.ee/arvutiajalugu/sissejuh.htm" TargetMode="External"/><Relationship Id="rId5" Type="http://schemas.openxmlformats.org/officeDocument/2006/relationships/hyperlink" Target="http://www.htg.tartu.ee/if/Baaskursus/Ajalugu.html#arvuti" TargetMode="External"/><Relationship Id="rId4" Type="http://schemas.openxmlformats.org/officeDocument/2006/relationships/hyperlink" Target="http://miksike.ee/docs/referaadid2005/arvuti_ajalugu_anneliiskaerma.ht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Arvutite ajalugu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Õppematerjal 3.-4. klassile</a:t>
            </a:r>
          </a:p>
          <a:p>
            <a:r>
              <a:rPr lang="et-EE" dirty="0" smtClean="0"/>
              <a:t>Türi Põhikool</a:t>
            </a:r>
          </a:p>
          <a:p>
            <a:fld id="{317EA2DA-7120-42A0-8BED-4DA655EB9E34}" type="datetime1">
              <a:rPr lang="et-EE"/>
              <a:t>30.08.2020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948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624083" y="573206"/>
            <a:ext cx="3583634" cy="5609230"/>
          </a:xfrm>
        </p:spPr>
        <p:txBody>
          <a:bodyPr/>
          <a:lstStyle/>
          <a:p>
            <a:pPr marL="0" indent="0">
              <a:buNone/>
            </a:pPr>
            <a:r>
              <a:rPr lang="et-EE" sz="2800" dirty="0"/>
              <a:t>Esimese programmeeritava arvuti projekti alustati </a:t>
            </a:r>
            <a:r>
              <a:rPr lang="et-EE" sz="2800" b="1" dirty="0"/>
              <a:t>1943 aastal</a:t>
            </a:r>
            <a:r>
              <a:rPr lang="et-EE" sz="2800" dirty="0"/>
              <a:t>. Projekti tulemuseks oli arvuti </a:t>
            </a:r>
            <a:r>
              <a:rPr lang="et-EE" sz="2800" b="1" i="1" dirty="0"/>
              <a:t>ENIAC</a:t>
            </a:r>
            <a:r>
              <a:rPr lang="et-EE" sz="2800" dirty="0"/>
              <a:t>, mis võttis enda alla terve toa, kaalus 30 tonni ja võimaldas teha 5000 operatsiooni sekundis.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51" y="573206"/>
            <a:ext cx="6608980" cy="5049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3251" y="5786651"/>
            <a:ext cx="6788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i="1" dirty="0" smtClean="0"/>
              <a:t>https://upload.wikimedia.org/wikipedia/commons/thumb/4/4e/Eniac.jpg/1280px-Eniac.jpg</a:t>
            </a:r>
            <a:endParaRPr lang="et-EE" sz="1400" i="1" dirty="0"/>
          </a:p>
        </p:txBody>
      </p:sp>
    </p:spTree>
    <p:extLst>
      <p:ext uri="{BB962C8B-B14F-4D97-AF65-F5344CB8AC3E}">
        <p14:creationId xmlns:p14="http://schemas.microsoft.com/office/powerpoint/2010/main" val="17940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074460" y="518615"/>
            <a:ext cx="9430152" cy="5392607"/>
          </a:xfrm>
        </p:spPr>
        <p:txBody>
          <a:bodyPr/>
          <a:lstStyle/>
          <a:p>
            <a:pPr marL="0" indent="0">
              <a:buNone/>
            </a:pPr>
            <a:r>
              <a:rPr lang="et-EE" sz="2800" dirty="0"/>
              <a:t>Esimene </a:t>
            </a:r>
            <a:r>
              <a:rPr lang="et-EE" sz="2800" dirty="0" smtClean="0"/>
              <a:t>müügiks mõeldud arvuti</a:t>
            </a:r>
            <a:r>
              <a:rPr lang="et-EE" sz="2800" dirty="0"/>
              <a:t>, </a:t>
            </a:r>
            <a:r>
              <a:rPr lang="et-EE" sz="2800" i="1" dirty="0"/>
              <a:t>LEO</a:t>
            </a:r>
            <a:r>
              <a:rPr lang="et-EE" sz="2800" dirty="0"/>
              <a:t>, loodi Inglismaal </a:t>
            </a:r>
            <a:r>
              <a:rPr lang="et-EE" sz="2800" b="1" dirty="0"/>
              <a:t>1951</a:t>
            </a:r>
            <a:r>
              <a:rPr lang="et-EE" sz="2800" dirty="0"/>
              <a:t>. aastal</a:t>
            </a:r>
            <a:r>
              <a:rPr lang="et-EE" sz="2800" dirty="0" smtClean="0"/>
              <a:t>.</a:t>
            </a:r>
          </a:p>
          <a:p>
            <a:pPr marL="0" indent="0">
              <a:buNone/>
            </a:pPr>
            <a:endParaRPr lang="et-EE" sz="2800" dirty="0"/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65" y="1472572"/>
            <a:ext cx="5762625" cy="4438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9577" y="6034052"/>
            <a:ext cx="7519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i="1" dirty="0" smtClean="0"/>
              <a:t>http://www.computermuseum.li/Testpage/LEO-II-at%20WD&amp;HO-Wills.jpg</a:t>
            </a:r>
            <a:endParaRPr lang="et-EE" sz="1400" i="1" dirty="0"/>
          </a:p>
        </p:txBody>
      </p:sp>
    </p:spTree>
    <p:extLst>
      <p:ext uri="{BB962C8B-B14F-4D97-AF65-F5344CB8AC3E}">
        <p14:creationId xmlns:p14="http://schemas.microsoft.com/office/powerpoint/2010/main" val="98114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183642" y="627798"/>
            <a:ext cx="9320970" cy="1037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800" b="1" dirty="0"/>
              <a:t>1971</a:t>
            </a:r>
            <a:r>
              <a:rPr lang="et-EE" sz="2800" dirty="0"/>
              <a:t>. aastal leiutati esimene </a:t>
            </a:r>
            <a:r>
              <a:rPr lang="et-EE" sz="2800" dirty="0" err="1"/>
              <a:t>Intel</a:t>
            </a:r>
            <a:r>
              <a:rPr lang="et-EE" sz="2800" dirty="0"/>
              <a:t> mikroprotsessor.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2" y="1665028"/>
            <a:ext cx="4817661" cy="2657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3642" y="4603713"/>
            <a:ext cx="54727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i="1" dirty="0" smtClean="0"/>
              <a:t>Protsessor 1971</a:t>
            </a:r>
          </a:p>
          <a:p>
            <a:r>
              <a:rPr lang="et-EE" sz="1400" i="1" dirty="0" smtClean="0"/>
              <a:t>http://www.extremetech.com/wp-content/uploads/2011/11/intel-4004-gold-pins-640x353.jpg</a:t>
            </a:r>
            <a:endParaRPr lang="et-EE" sz="1400" i="1" dirty="0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04" y="1721827"/>
            <a:ext cx="3902054" cy="2825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88404" y="4708478"/>
            <a:ext cx="3902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i="1" dirty="0" smtClean="0"/>
              <a:t>Protsessor 2015</a:t>
            </a:r>
          </a:p>
          <a:p>
            <a:r>
              <a:rPr lang="et-EE" sz="1400" i="1" dirty="0" smtClean="0"/>
              <a:t>http://www.kitguru.net/wp-content/uploads/2015/01/intel_core_i7_haswell_edited.jpg</a:t>
            </a:r>
            <a:endParaRPr lang="et-EE" sz="1400" i="1" dirty="0"/>
          </a:p>
        </p:txBody>
      </p:sp>
    </p:spTree>
    <p:extLst>
      <p:ext uri="{BB962C8B-B14F-4D97-AF65-F5344CB8AC3E}">
        <p14:creationId xmlns:p14="http://schemas.microsoft.com/office/powerpoint/2010/main" val="17596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842448" y="934232"/>
            <a:ext cx="5340824" cy="49769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t-EE" sz="2800" b="1" dirty="0"/>
              <a:t>1969</a:t>
            </a:r>
            <a:r>
              <a:rPr lang="et-EE" sz="2800" dirty="0"/>
              <a:t>. aastal käivitas USA kaitseministeerium </a:t>
            </a:r>
            <a:r>
              <a:rPr lang="et-EE" sz="2800" b="1" i="1" dirty="0"/>
              <a:t>ARPANET</a:t>
            </a:r>
            <a:r>
              <a:rPr lang="et-EE" sz="2800" dirty="0"/>
              <a:t>-projekti, mis oli Interneti eelkäijaks. </a:t>
            </a:r>
            <a:endParaRPr lang="et-EE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t-EE" sz="2800" dirty="0" smtClean="0"/>
              <a:t>ARPANET ühendas USA ülikoolide arvutuskeskusi.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t-EE" sz="2800" dirty="0" smtClean="0"/>
              <a:t>Kasutati põhiliselt teaduse arendamiseks.</a:t>
            </a:r>
            <a:endParaRPr lang="et-EE" sz="2800" dirty="0"/>
          </a:p>
          <a:p>
            <a:pPr marL="0" indent="0">
              <a:spcBef>
                <a:spcPts val="0"/>
              </a:spcBef>
              <a:buNone/>
            </a:pPr>
            <a:r>
              <a:rPr lang="et-EE" sz="2800" dirty="0" smtClean="0"/>
              <a:t>70-ndate </a:t>
            </a:r>
            <a:r>
              <a:rPr lang="et-EE" sz="2800" dirty="0"/>
              <a:t>alguses lisati </a:t>
            </a:r>
            <a:r>
              <a:rPr lang="et-EE" sz="2800" b="1" i="1" dirty="0" smtClean="0"/>
              <a:t>elektronpost</a:t>
            </a:r>
            <a:r>
              <a:rPr lang="et-EE" sz="2800" dirty="0" smtClean="0"/>
              <a:t>.</a:t>
            </a:r>
            <a:endParaRPr lang="et-EE" sz="2800" dirty="0"/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159" y="934232"/>
            <a:ext cx="3929276" cy="3819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83272" y="5146948"/>
            <a:ext cx="5527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i="1" dirty="0" smtClean="0"/>
              <a:t>http://www.sri.com/sites/default/files/uploads/arpanet.gif</a:t>
            </a:r>
            <a:endParaRPr lang="et-EE" sz="1400" i="1" dirty="0"/>
          </a:p>
        </p:txBody>
      </p:sp>
    </p:spTree>
    <p:extLst>
      <p:ext uri="{BB962C8B-B14F-4D97-AF65-F5344CB8AC3E}">
        <p14:creationId xmlns:p14="http://schemas.microsoft.com/office/powerpoint/2010/main" val="79472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306473" y="627796"/>
            <a:ext cx="3862316" cy="4749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800" b="1" dirty="0"/>
              <a:t>1981.</a:t>
            </a:r>
            <a:r>
              <a:rPr lang="et-EE" sz="2800" dirty="0"/>
              <a:t> aastal leiutati </a:t>
            </a:r>
            <a:r>
              <a:rPr lang="et-EE" sz="2800" dirty="0" err="1"/>
              <a:t>Inteli</a:t>
            </a:r>
            <a:r>
              <a:rPr lang="et-EE" sz="2800" dirty="0"/>
              <a:t> esimene </a:t>
            </a:r>
            <a:r>
              <a:rPr lang="et-EE" sz="2800" b="1" i="1" dirty="0"/>
              <a:t>personaalarvuti</a:t>
            </a:r>
            <a:r>
              <a:rPr lang="et-EE" sz="2800" dirty="0"/>
              <a:t>. </a:t>
            </a:r>
          </a:p>
          <a:p>
            <a:pPr marL="0" indent="0">
              <a:buNone/>
            </a:pPr>
            <a:r>
              <a:rPr lang="et-EE" sz="2800" b="1" dirty="0" err="1"/>
              <a:t>Adam</a:t>
            </a:r>
            <a:r>
              <a:rPr lang="et-EE" sz="2800" b="1" dirty="0"/>
              <a:t> </a:t>
            </a:r>
            <a:r>
              <a:rPr lang="et-EE" sz="2800" b="1" dirty="0" err="1"/>
              <a:t>Osborne’il</a:t>
            </a:r>
            <a:r>
              <a:rPr lang="et-EE" sz="2800" b="1" dirty="0"/>
              <a:t> </a:t>
            </a:r>
            <a:r>
              <a:rPr lang="et-EE" sz="2800" dirty="0"/>
              <a:t>valmis esimene kaasaskantav arvuti: see  maksis 1795 $ ja arvutiga oli kaasas 1500 $ eest tasuta tarkvara.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2306473" y="5633838"/>
            <a:ext cx="64950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i="1" dirty="0" smtClean="0">
                <a:hlinkClick r:id="rId2"/>
              </a:rPr>
              <a:t>https://upload.wikimedia.org/wikipedia/en/thumb/b/b6/Osborneportrait.gif/150px-Osborneportrait.gif</a:t>
            </a:r>
            <a:endParaRPr lang="et-EE" sz="1400" i="1" dirty="0"/>
          </a:p>
          <a:p>
            <a:r>
              <a:rPr lang="et-EE" sz="1400" i="1" dirty="0" smtClean="0">
                <a:hlinkClick r:id="rId3"/>
              </a:rPr>
              <a:t>http://www.oldcomputers.net/pics/osborne1.jpg</a:t>
            </a:r>
            <a:r>
              <a:rPr lang="et-EE" sz="1400" i="1" dirty="0" smtClean="0"/>
              <a:t> </a:t>
            </a:r>
            <a:endParaRPr lang="et-EE" sz="1400" i="1" dirty="0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61" y="3970157"/>
            <a:ext cx="1783592" cy="2342451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54" y="383479"/>
            <a:ext cx="5930899" cy="370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951630" y="1119116"/>
            <a:ext cx="9552982" cy="4792106"/>
          </a:xfrm>
        </p:spPr>
        <p:txBody>
          <a:bodyPr/>
          <a:lstStyle/>
          <a:p>
            <a:pPr marL="0" indent="0">
              <a:buNone/>
            </a:pPr>
            <a:r>
              <a:rPr lang="et-EE" sz="2800" b="1" dirty="0"/>
              <a:t>Eestis</a:t>
            </a:r>
            <a:r>
              <a:rPr lang="et-EE" sz="2800" dirty="0"/>
              <a:t> hakkas elektronposti teenus laiemalt levima 90-ndate alguses. </a:t>
            </a:r>
            <a:br>
              <a:rPr lang="et-EE" sz="2800" dirty="0"/>
            </a:br>
            <a:r>
              <a:rPr lang="et-EE" sz="2800" dirty="0"/>
              <a:t>Esimene elektronkiri saadeti Eestis 1990. aasta augustis Tallinnast Helsingisse. </a:t>
            </a:r>
          </a:p>
          <a:p>
            <a:pPr marL="0" indent="0">
              <a:buNone/>
            </a:pPr>
            <a:r>
              <a:rPr lang="et-EE" sz="2800" dirty="0"/>
              <a:t>Interneti ühendus loodi Eestis esimest korda 1992. aasta kevadel, kui Tartus ja Tallinnas püstitati satelliitjaamad. 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5602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843358" y="661527"/>
            <a:ext cx="9457448" cy="1405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800" dirty="0" smtClean="0"/>
              <a:t>2019. aasta jaanuaris tehtud uuringu </a:t>
            </a:r>
            <a:r>
              <a:rPr lang="et-EE" sz="2800" dirty="0" smtClean="0"/>
              <a:t>järgi </a:t>
            </a:r>
            <a:r>
              <a:rPr lang="et-EE" sz="2800" dirty="0"/>
              <a:t>kasutab </a:t>
            </a:r>
            <a:r>
              <a:rPr lang="et-EE" sz="2800" dirty="0" smtClean="0"/>
              <a:t>internetti 98</a:t>
            </a:r>
            <a:r>
              <a:rPr lang="et-EE" sz="2800" dirty="0" smtClean="0"/>
              <a:t>% Eesti elanikest. </a:t>
            </a:r>
            <a:endParaRPr lang="et-EE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721531" y="6300197"/>
            <a:ext cx="4865203" cy="30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i="1" dirty="0" smtClean="0">
                <a:hlinkClick r:id="rId2"/>
              </a:rPr>
              <a:t>https</a:t>
            </a:r>
            <a:r>
              <a:rPr lang="et-EE" sz="1400" i="1" dirty="0">
                <a:hlinkClick r:id="rId2"/>
              </a:rPr>
              <a:t>://milos.ee/eestlaste-internetikasutus-aastal-2019/</a:t>
            </a:r>
            <a:endParaRPr lang="et-EE" sz="1400" i="1" dirty="0"/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31" y="1783714"/>
            <a:ext cx="8029303" cy="45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Kasutatud materjalid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>
                <a:hlinkClick r:id="rId2"/>
              </a:rPr>
              <a:t>http://toksa.kasulikku.net/arvutiabi/arvuti%20ajalugu.html</a:t>
            </a:r>
            <a:endParaRPr lang="et-EE" dirty="0"/>
          </a:p>
          <a:p>
            <a:r>
              <a:rPr lang="et-EE" dirty="0">
                <a:hlinkClick r:id="rId3"/>
              </a:rPr>
              <a:t>http://www.zone.ee/pelgukool/ajalugu/ajalugu.htm</a:t>
            </a:r>
            <a:endParaRPr lang="et-EE" dirty="0"/>
          </a:p>
          <a:p>
            <a:r>
              <a:rPr lang="et-EE" dirty="0">
                <a:hlinkClick r:id="rId4"/>
              </a:rPr>
              <a:t>http://miksike.ee/docs/referaadid2005/arvuti_ajalugu_anneliiskaerma.htm</a:t>
            </a:r>
            <a:endParaRPr lang="et-EE" dirty="0"/>
          </a:p>
          <a:p>
            <a:r>
              <a:rPr lang="et-EE" dirty="0">
                <a:hlinkClick r:id="rId5"/>
              </a:rPr>
              <a:t>http://www.htg.tartu.ee/if/Baaskursus/Ajalugu.html#arvuti</a:t>
            </a:r>
            <a:endParaRPr lang="et-EE" dirty="0"/>
          </a:p>
          <a:p>
            <a:r>
              <a:rPr lang="et-EE" dirty="0">
                <a:hlinkClick r:id="rId6"/>
              </a:rPr>
              <a:t>http://</a:t>
            </a:r>
            <a:r>
              <a:rPr lang="et-EE" dirty="0" smtClean="0">
                <a:hlinkClick r:id="rId6"/>
              </a:rPr>
              <a:t>web.zone.ee/arvutiajalugu/sissejuh.htm</a:t>
            </a:r>
            <a:endParaRPr lang="et-EE" dirty="0" smtClean="0"/>
          </a:p>
          <a:p>
            <a:r>
              <a:rPr lang="et-EE" dirty="0">
                <a:hlinkClick r:id="rId7"/>
              </a:rPr>
              <a:t>http://</a:t>
            </a:r>
            <a:r>
              <a:rPr lang="et-EE" dirty="0" smtClean="0">
                <a:hlinkClick r:id="rId7"/>
              </a:rPr>
              <a:t>ajaleht.epl.ee/arileht/88-protsenti-eesti-kodudest-on-internetiga-uhendatud-e-kaubandus-muutub-uha-populaarsemaks?id=72484125</a:t>
            </a:r>
            <a:endParaRPr lang="et-EE" dirty="0" smtClean="0"/>
          </a:p>
          <a:p>
            <a:r>
              <a:rPr lang="et-EE" dirty="0">
                <a:hlinkClick r:id="rId8"/>
              </a:rPr>
              <a:t>https://milos.ee/eestlaste-internetikasutus-aastal-2019/</a:t>
            </a:r>
            <a:endParaRPr lang="et-EE" dirty="0" smtClean="0"/>
          </a:p>
          <a:p>
            <a:r>
              <a:rPr lang="et-EE" dirty="0" smtClean="0"/>
              <a:t>Eneke </a:t>
            </a:r>
            <a:r>
              <a:rPr lang="et-EE" dirty="0"/>
              <a:t>nr. 1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886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691199" y="2883205"/>
            <a:ext cx="8911687" cy="1280890"/>
          </a:xfrm>
        </p:spPr>
        <p:txBody>
          <a:bodyPr/>
          <a:lstStyle/>
          <a:p>
            <a:pPr algn="ctr"/>
            <a:r>
              <a:rPr lang="et-EE" dirty="0" smtClean="0"/>
              <a:t>Täname!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222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746280" y="528034"/>
            <a:ext cx="9097731" cy="5268630"/>
          </a:xfrm>
        </p:spPr>
        <p:txBody>
          <a:bodyPr/>
          <a:lstStyle/>
          <a:p>
            <a:pPr marL="0" indent="0">
              <a:buNone/>
            </a:pPr>
            <a:r>
              <a:rPr lang="et-EE" sz="2800" dirty="0"/>
              <a:t>Esimene masin mida võib nimetada arvutiks, oli </a:t>
            </a:r>
            <a:r>
              <a:rPr lang="et-EE" sz="2800" i="1" dirty="0"/>
              <a:t>abakus</a:t>
            </a:r>
            <a:r>
              <a:rPr lang="et-EE" sz="2800" dirty="0"/>
              <a:t>, mis leiutati </a:t>
            </a:r>
            <a:r>
              <a:rPr lang="et-EE" sz="2800" b="1" dirty="0"/>
              <a:t>3000 aastat eKr</a:t>
            </a:r>
            <a:r>
              <a:rPr lang="et-EE" sz="2800" dirty="0"/>
              <a:t>. arvatavasti </a:t>
            </a:r>
            <a:r>
              <a:rPr lang="et-EE" sz="2800" dirty="0" err="1"/>
              <a:t>Mesopotaamias</a:t>
            </a:r>
            <a:r>
              <a:rPr lang="et-EE" sz="2800" dirty="0"/>
              <a:t>. Abakus sarnanes arvelauale.</a:t>
            </a:r>
          </a:p>
          <a:p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79" y="1906159"/>
            <a:ext cx="6381567" cy="4262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8665" y="6015090"/>
            <a:ext cx="6439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i="1" dirty="0" smtClean="0"/>
              <a:t>http://www.joernluetjens.de/sammlungen/abakus/ab96.jpg</a:t>
            </a:r>
            <a:endParaRPr lang="et-EE" sz="1400" i="1" dirty="0"/>
          </a:p>
        </p:txBody>
      </p:sp>
    </p:spTree>
    <p:extLst>
      <p:ext uri="{BB962C8B-B14F-4D97-AF65-F5344CB8AC3E}">
        <p14:creationId xmlns:p14="http://schemas.microsoft.com/office/powerpoint/2010/main" val="422481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630370" y="540913"/>
            <a:ext cx="8531060" cy="5268630"/>
          </a:xfrm>
        </p:spPr>
        <p:txBody>
          <a:bodyPr/>
          <a:lstStyle/>
          <a:p>
            <a:pPr marL="0" indent="0">
              <a:buNone/>
            </a:pPr>
            <a:r>
              <a:rPr lang="et-EE" sz="2800" dirty="0"/>
              <a:t>Aastal</a:t>
            </a:r>
            <a:r>
              <a:rPr lang="et-EE" sz="2800" b="1" dirty="0"/>
              <a:t> 1642</a:t>
            </a:r>
            <a:r>
              <a:rPr lang="et-EE" sz="2800" dirty="0"/>
              <a:t> leiutas </a:t>
            </a:r>
            <a:r>
              <a:rPr lang="et-EE" sz="2800" b="1" dirty="0" err="1"/>
              <a:t>Blaise</a:t>
            </a:r>
            <a:r>
              <a:rPr lang="et-EE" sz="2800" b="1" dirty="0"/>
              <a:t> </a:t>
            </a:r>
            <a:r>
              <a:rPr lang="et-EE" sz="2800" b="1" dirty="0" err="1"/>
              <a:t>Pascal</a:t>
            </a:r>
            <a:r>
              <a:rPr lang="et-EE" sz="2800" b="1" dirty="0"/>
              <a:t> </a:t>
            </a:r>
            <a:r>
              <a:rPr lang="et-EE" sz="2800" dirty="0"/>
              <a:t>ratastest koosneva </a:t>
            </a:r>
            <a:r>
              <a:rPr lang="et-EE" sz="2800" i="1" dirty="0"/>
              <a:t>liitmismasina</a:t>
            </a:r>
            <a:r>
              <a:rPr lang="et-EE" sz="2800" dirty="0"/>
              <a:t>. 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5" y="1564777"/>
            <a:ext cx="4131495" cy="4374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3493" y="5948425"/>
            <a:ext cx="4503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i="1" dirty="0" smtClean="0"/>
              <a:t>http://www.cristianocattolico.it/images/spiritualita/pascal.jpg</a:t>
            </a:r>
            <a:endParaRPr lang="et-EE" sz="1400" i="1" dirty="0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00" y="1567379"/>
            <a:ext cx="5368153" cy="43747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5900" y="5948425"/>
            <a:ext cx="5478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i="1" dirty="0" smtClean="0"/>
              <a:t>http://www.sciencemuseum.org.uk/images/object_images/535x535/10323035.jpg</a:t>
            </a:r>
            <a:endParaRPr lang="et-EE" sz="1400" i="1" dirty="0"/>
          </a:p>
        </p:txBody>
      </p:sp>
    </p:spTree>
    <p:extLst>
      <p:ext uri="{BB962C8B-B14F-4D97-AF65-F5344CB8AC3E}">
        <p14:creationId xmlns:p14="http://schemas.microsoft.com/office/powerpoint/2010/main" val="7572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150772" y="669701"/>
            <a:ext cx="9353840" cy="5576553"/>
          </a:xfrm>
        </p:spPr>
        <p:txBody>
          <a:bodyPr/>
          <a:lstStyle/>
          <a:p>
            <a:pPr marL="0" indent="0">
              <a:buNone/>
            </a:pPr>
            <a:r>
              <a:rPr lang="et-EE" sz="2800" dirty="0"/>
              <a:t>Aastal</a:t>
            </a:r>
            <a:r>
              <a:rPr lang="et-EE" sz="2800" b="1" dirty="0"/>
              <a:t> 1694 </a:t>
            </a:r>
            <a:r>
              <a:rPr lang="et-EE" sz="2800" dirty="0"/>
              <a:t>täiustas Saksa matemaatik ja filosoof </a:t>
            </a:r>
            <a:r>
              <a:rPr lang="et-EE" sz="2800" dirty="0" smtClean="0"/>
              <a:t>    </a:t>
            </a:r>
            <a:r>
              <a:rPr lang="et-EE" sz="2800" b="1" dirty="0" err="1" smtClean="0"/>
              <a:t>Gottfried</a:t>
            </a:r>
            <a:r>
              <a:rPr lang="et-EE" sz="2800" b="1" dirty="0" smtClean="0"/>
              <a:t> Wilhelm </a:t>
            </a:r>
            <a:r>
              <a:rPr lang="et-EE" sz="2800" b="1" dirty="0" err="1"/>
              <a:t>von</a:t>
            </a:r>
            <a:r>
              <a:rPr lang="et-EE" sz="2800" b="1" dirty="0"/>
              <a:t> </a:t>
            </a:r>
            <a:r>
              <a:rPr lang="et-EE" sz="2800" b="1" dirty="0" err="1"/>
              <a:t>Leibniz</a:t>
            </a:r>
            <a:r>
              <a:rPr lang="et-EE" sz="2800" dirty="0"/>
              <a:t> liitmismasinat ning nüüd oli võimalik selle abil ka korrutada. 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89" y="2717023"/>
            <a:ext cx="6101334" cy="2407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6709" y="5779836"/>
            <a:ext cx="410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i="1" dirty="0" smtClean="0"/>
              <a:t>http://www.mycomputermuseum.it/wp-content/uploads/2015/06/Chapter_1-32.jpg</a:t>
            </a:r>
            <a:endParaRPr lang="et-EE" sz="1400" i="1" dirty="0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72" y="2070874"/>
            <a:ext cx="2868402" cy="3630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871" y="5779836"/>
            <a:ext cx="3381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i="1" dirty="0" smtClean="0"/>
              <a:t>https://upload.wikimedia.org/wikipedia/commons/6/6a/Gottfried_Wilhelm_von_Leibniz.jpg</a:t>
            </a:r>
            <a:endParaRPr lang="et-EE" sz="1400" i="1" dirty="0"/>
          </a:p>
        </p:txBody>
      </p:sp>
    </p:spTree>
    <p:extLst>
      <p:ext uri="{BB962C8B-B14F-4D97-AF65-F5344CB8AC3E}">
        <p14:creationId xmlns:p14="http://schemas.microsoft.com/office/powerpoint/2010/main" val="268558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859110" y="528034"/>
            <a:ext cx="8645502" cy="5383188"/>
          </a:xfrm>
        </p:spPr>
        <p:txBody>
          <a:bodyPr/>
          <a:lstStyle/>
          <a:p>
            <a:pPr marL="0" indent="0">
              <a:buNone/>
            </a:pPr>
            <a:r>
              <a:rPr lang="et-EE" sz="2800" dirty="0"/>
              <a:t>Aastal</a:t>
            </a:r>
            <a:r>
              <a:rPr lang="et-EE" sz="2800" b="1" dirty="0"/>
              <a:t> 1820</a:t>
            </a:r>
            <a:r>
              <a:rPr lang="et-EE" sz="2800" dirty="0"/>
              <a:t> hakkasid levima mehhaanilised arvutusmasinad - </a:t>
            </a:r>
            <a:r>
              <a:rPr lang="et-EE" sz="2800" i="1" dirty="0"/>
              <a:t>kalkulaatorid</a:t>
            </a:r>
            <a:r>
              <a:rPr lang="et-EE" sz="2800" dirty="0"/>
              <a:t>. Sellel ajal leiutas prantslane </a:t>
            </a:r>
            <a:r>
              <a:rPr lang="et-EE" sz="2800" b="1" dirty="0"/>
              <a:t>Charles </a:t>
            </a:r>
            <a:r>
              <a:rPr lang="et-EE" sz="2800" b="1" dirty="0" err="1"/>
              <a:t>Xavier</a:t>
            </a:r>
            <a:r>
              <a:rPr lang="et-EE" sz="2800" b="1" dirty="0"/>
              <a:t> Thomas de </a:t>
            </a:r>
            <a:r>
              <a:rPr lang="et-EE" sz="2800" b="1" dirty="0" err="1"/>
              <a:t>Colmar</a:t>
            </a:r>
            <a:r>
              <a:rPr lang="et-EE" sz="2800" dirty="0"/>
              <a:t> masina, mis suutis liita, lahutada, korrutada ja jagada. 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1926800" y="5795493"/>
            <a:ext cx="3721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i="1" dirty="0" smtClean="0"/>
              <a:t>http://www.lamef.bordeaux.ensam.fr/~jlc/ASI/Historique/images/CharlesXavierThomasDeColmar.png</a:t>
            </a:r>
            <a:endParaRPr lang="et-EE" sz="1400" i="1" dirty="0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97" y="2869630"/>
            <a:ext cx="580136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5641" y="5795493"/>
            <a:ext cx="580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i="1" dirty="0" smtClean="0"/>
              <a:t>http://www.officemuseum.com/THOMAS_de_Colmar_ARITHMOMETRE_OMx.JPG</a:t>
            </a:r>
            <a:endParaRPr lang="et-EE" sz="1400" i="1" dirty="0"/>
          </a:p>
        </p:txBody>
      </p:sp>
      <p:pic>
        <p:nvPicPr>
          <p:cNvPr id="8" name="Pil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21" y="2869630"/>
            <a:ext cx="2215166" cy="281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5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996225" y="656823"/>
            <a:ext cx="9508387" cy="525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800" dirty="0"/>
              <a:t>Tõeliste arvutite leiutaja on inglise matemaatika professor </a:t>
            </a:r>
            <a:r>
              <a:rPr lang="et-EE" sz="2800" b="1" dirty="0"/>
              <a:t>Charles </a:t>
            </a:r>
            <a:r>
              <a:rPr lang="et-EE" sz="2800" b="1" dirty="0" err="1"/>
              <a:t>Babbage</a:t>
            </a:r>
            <a:r>
              <a:rPr lang="et-EE" sz="2800" b="1" dirty="0"/>
              <a:t> </a:t>
            </a:r>
            <a:r>
              <a:rPr lang="et-EE" sz="2800" dirty="0"/>
              <a:t>(1799-1871), kes arvas, et arvutusi oleks võimalik teha ka automaatselt. </a:t>
            </a:r>
            <a:endParaRPr lang="et-EE" sz="2800" dirty="0" smtClean="0"/>
          </a:p>
          <a:p>
            <a:pPr marL="0" indent="0">
              <a:buNone/>
            </a:pPr>
            <a:endParaRPr lang="et-EE" sz="28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36" y="2097110"/>
            <a:ext cx="3685504" cy="3685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6384" y="5898343"/>
            <a:ext cx="677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i="1" dirty="0" smtClean="0"/>
              <a:t>http://ichef.bbci.co.uk/news/304/media/images/55497000/jpg/_55497003_h4020548-charles_babbage,_english_mathematician-spl.jpg</a:t>
            </a:r>
            <a:endParaRPr lang="et-EE" sz="1400" i="1" dirty="0"/>
          </a:p>
        </p:txBody>
      </p:sp>
    </p:spTree>
    <p:extLst>
      <p:ext uri="{BB962C8B-B14F-4D97-AF65-F5344CB8AC3E}">
        <p14:creationId xmlns:p14="http://schemas.microsoft.com/office/powerpoint/2010/main" val="151656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89212" y="669701"/>
            <a:ext cx="8915400" cy="5241521"/>
          </a:xfrm>
        </p:spPr>
        <p:txBody>
          <a:bodyPr/>
          <a:lstStyle/>
          <a:p>
            <a:pPr marL="0" indent="0">
              <a:buNone/>
            </a:pPr>
            <a:r>
              <a:rPr lang="et-EE" sz="2800" dirty="0"/>
              <a:t>Aastal</a:t>
            </a:r>
            <a:r>
              <a:rPr lang="et-EE" sz="2800" b="1" dirty="0"/>
              <a:t> 1822</a:t>
            </a:r>
            <a:r>
              <a:rPr lang="et-EE" sz="2800" dirty="0"/>
              <a:t> hakkas </a:t>
            </a:r>
            <a:r>
              <a:rPr lang="et-EE" sz="2800" dirty="0" err="1"/>
              <a:t>Babbage</a:t>
            </a:r>
            <a:r>
              <a:rPr lang="et-EE" sz="2800" dirty="0"/>
              <a:t> valmistama </a:t>
            </a:r>
            <a:r>
              <a:rPr lang="et-EE" sz="2800" i="1" dirty="0"/>
              <a:t>mehhaanilist arvutusmasinat</a:t>
            </a:r>
            <a:r>
              <a:rPr lang="et-EE" sz="2800" dirty="0"/>
              <a:t>, millele andis energiat aurumasin ja mis oli veduri suurune. Masin suutis teha arvutused ja trükkida vastuse.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79" y="2621269"/>
            <a:ext cx="5486400" cy="36507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2578" y="6272011"/>
            <a:ext cx="9672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i="1" dirty="0" smtClean="0"/>
              <a:t>https://upload.wikimedia.org/wikipedia/commons/e/e0/The_Charles_Babbage_Difference_Engine_No._2.jpg</a:t>
            </a:r>
            <a:endParaRPr lang="et-EE" sz="1400" i="1" dirty="0"/>
          </a:p>
        </p:txBody>
      </p:sp>
    </p:spTree>
    <p:extLst>
      <p:ext uri="{BB962C8B-B14F-4D97-AF65-F5344CB8AC3E}">
        <p14:creationId xmlns:p14="http://schemas.microsoft.com/office/powerpoint/2010/main" val="196759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405721" y="1245214"/>
            <a:ext cx="10181230" cy="528015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t-EE" sz="2800" dirty="0"/>
              <a:t>Aastal</a:t>
            </a:r>
            <a:r>
              <a:rPr lang="et-EE" sz="2800" b="1" dirty="0"/>
              <a:t> 1889</a:t>
            </a:r>
            <a:r>
              <a:rPr lang="et-EE" sz="2800" dirty="0"/>
              <a:t> hakkas </a:t>
            </a:r>
            <a:endParaRPr lang="et-EE" sz="2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t-EE" sz="2800" b="1" dirty="0" smtClean="0"/>
              <a:t>Herman </a:t>
            </a:r>
            <a:r>
              <a:rPr lang="et-EE" sz="2800" b="1" dirty="0" err="1" smtClean="0"/>
              <a:t>Hollerith</a:t>
            </a:r>
            <a:r>
              <a:rPr lang="et-EE" sz="2800" b="1" dirty="0" smtClean="0"/>
              <a:t> </a:t>
            </a:r>
            <a:r>
              <a:rPr lang="et-EE" sz="2800" dirty="0" smtClean="0"/>
              <a:t>(1860-1929</a:t>
            </a:r>
            <a:r>
              <a:rPr lang="et-EE" sz="2800" dirty="0"/>
              <a:t>) </a:t>
            </a:r>
            <a:endParaRPr lang="et-EE" sz="2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t-EE" sz="2800" dirty="0" smtClean="0"/>
              <a:t>välja töötama </a:t>
            </a:r>
            <a:r>
              <a:rPr lang="et-EE" sz="2800" dirty="0"/>
              <a:t>arvutit, et </a:t>
            </a:r>
            <a:endParaRPr lang="et-EE" sz="2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t-EE" sz="2800" dirty="0" smtClean="0"/>
              <a:t>arvutada </a:t>
            </a:r>
            <a:r>
              <a:rPr lang="et-EE" sz="2800" dirty="0"/>
              <a:t>USA </a:t>
            </a:r>
            <a:r>
              <a:rPr lang="et-EE" sz="2800" dirty="0" smtClean="0"/>
              <a:t>rahvaloenduse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t-EE" sz="2800" dirty="0" smtClean="0"/>
              <a:t>tulemusi</a:t>
            </a:r>
            <a:r>
              <a:rPr lang="et-EE" sz="2800" dirty="0"/>
              <a:t>. </a:t>
            </a:r>
            <a:r>
              <a:rPr lang="et-EE" sz="2800" dirty="0" smtClean="0"/>
              <a:t>Ta </a:t>
            </a:r>
            <a:r>
              <a:rPr lang="et-EE" sz="2800" dirty="0"/>
              <a:t>kasutas selleks </a:t>
            </a:r>
            <a:r>
              <a:rPr lang="et-EE" sz="2800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t-EE" sz="2800" i="1" dirty="0" smtClean="0"/>
              <a:t>perfokaarte</a:t>
            </a:r>
            <a:r>
              <a:rPr lang="et-EE" sz="2800" dirty="0"/>
              <a:t>, mida oli </a:t>
            </a:r>
            <a:r>
              <a:rPr lang="et-EE" sz="2800" dirty="0" smtClean="0"/>
              <a:t>vaja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t-EE" sz="2800" dirty="0" smtClean="0"/>
              <a:t>masinale </a:t>
            </a:r>
            <a:r>
              <a:rPr lang="et-EE" sz="2800" dirty="0"/>
              <a:t>info </a:t>
            </a:r>
            <a:r>
              <a:rPr lang="et-EE" sz="2800" dirty="0" smtClean="0"/>
              <a:t>andmiseks</a:t>
            </a:r>
            <a:r>
              <a:rPr lang="et-EE" sz="2800" dirty="0"/>
              <a:t>. </a:t>
            </a:r>
            <a:endParaRPr lang="et-EE" sz="2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t-EE" sz="2800" dirty="0" smtClean="0"/>
              <a:t>Eelmise rahvaloenduse </a:t>
            </a:r>
            <a:r>
              <a:rPr lang="et-EE" sz="2800" dirty="0"/>
              <a:t>(1880) tulemuse arvutamiseks kulus USA rahvastikuametil 10 aastat, uue masinaga kulus tulemuse saamiseks 6 nädalat. </a:t>
            </a:r>
            <a:endParaRPr lang="et-EE" sz="2800" dirty="0" smtClean="0"/>
          </a:p>
          <a:p>
            <a:pPr marL="0" indent="0">
              <a:buNone/>
            </a:pPr>
            <a:endParaRPr lang="et-EE" sz="28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536" y="480940"/>
            <a:ext cx="4542415" cy="3736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9790" y="3994024"/>
            <a:ext cx="43536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i="1" dirty="0" smtClean="0"/>
              <a:t>http://history-computer.com/ModernComputer/Basis/images/Hollerith-and_tabulator-1890.jpg</a:t>
            </a:r>
            <a:endParaRPr lang="et-EE" sz="1400" i="1" dirty="0"/>
          </a:p>
        </p:txBody>
      </p:sp>
    </p:spTree>
    <p:extLst>
      <p:ext uri="{BB962C8B-B14F-4D97-AF65-F5344CB8AC3E}">
        <p14:creationId xmlns:p14="http://schemas.microsoft.com/office/powerpoint/2010/main" val="55627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528549" y="450376"/>
            <a:ext cx="9976063" cy="5460846"/>
          </a:xfrm>
        </p:spPr>
        <p:txBody>
          <a:bodyPr/>
          <a:lstStyle/>
          <a:p>
            <a:pPr marL="0" indent="0">
              <a:buNone/>
            </a:pPr>
            <a:r>
              <a:rPr lang="et-EE" sz="2800" dirty="0"/>
              <a:t>Aastal 1896 asutas </a:t>
            </a:r>
            <a:r>
              <a:rPr lang="et-EE" sz="2800" dirty="0" err="1"/>
              <a:t>Hollerith</a:t>
            </a:r>
            <a:r>
              <a:rPr lang="et-EE" sz="2800" dirty="0"/>
              <a:t> firma, millest tuli pärast mitmeid firmade ühinemisi </a:t>
            </a:r>
            <a:r>
              <a:rPr lang="et-EE" sz="2800" b="1" dirty="0"/>
              <a:t>aastal 1924</a:t>
            </a:r>
            <a:r>
              <a:rPr lang="et-EE" sz="2800" dirty="0"/>
              <a:t> firma nimega </a:t>
            </a:r>
            <a:r>
              <a:rPr lang="et-EE" sz="2800" b="1" dirty="0"/>
              <a:t>IBM</a:t>
            </a:r>
            <a:r>
              <a:rPr lang="et-EE" sz="2800" dirty="0"/>
              <a:t>, mis oli ja on ka tänapäeval üks suurim arvutite tootja maailmas. </a:t>
            </a:r>
            <a:endParaRPr lang="et-EE" sz="2800" dirty="0" smtClean="0"/>
          </a:p>
          <a:p>
            <a:pPr marL="0" indent="0">
              <a:buNone/>
            </a:pPr>
            <a:endParaRPr lang="et-EE" sz="2800" dirty="0"/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78" y="2279177"/>
            <a:ext cx="6683911" cy="3762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7063" y="6168788"/>
            <a:ext cx="863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i="1" dirty="0" smtClean="0"/>
              <a:t>IBM tänapäeval</a:t>
            </a:r>
          </a:p>
          <a:p>
            <a:r>
              <a:rPr lang="et-EE" sz="1400" i="1" dirty="0" smtClean="0"/>
              <a:t>http://blogs-images.forbes.com/bruceupbin/files/2014/11/IBM-company-e1415979321352.jpg</a:t>
            </a:r>
            <a:endParaRPr lang="et-EE" sz="1400" i="1" dirty="0"/>
          </a:p>
        </p:txBody>
      </p:sp>
    </p:spTree>
    <p:extLst>
      <p:ext uri="{BB962C8B-B14F-4D97-AF65-F5344CB8AC3E}">
        <p14:creationId xmlns:p14="http://schemas.microsoft.com/office/powerpoint/2010/main" val="33624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hukõrred">
  <a:themeElements>
    <a:clrScheme name="Kollane-oranž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Rohukõrred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hukõrred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262</TotalTime>
  <Words>459</Words>
  <Application>Microsoft Office PowerPoint</Application>
  <PresentationFormat>Laiekraan</PresentationFormat>
  <Paragraphs>63</Paragraphs>
  <Slides>18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Rohukõrred</vt:lpstr>
      <vt:lpstr>Arvutite ajalugu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Kasutatud materjalid</vt:lpstr>
      <vt:lpstr>Täname!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Arvutite ajalugu</dc:title>
  <dc:creator>Külli Jäätma</dc:creator>
  <cp:lastModifiedBy>Külli</cp:lastModifiedBy>
  <cp:revision>20</cp:revision>
  <dcterms:created xsi:type="dcterms:W3CDTF">2015-09-27T08:06:40Z</dcterms:created>
  <dcterms:modified xsi:type="dcterms:W3CDTF">2020-08-30T07:44:20Z</dcterms:modified>
</cp:coreProperties>
</file>